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  <p:sldMasterId id="2147483809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7099300" cy="10234613"/>
  <p:embeddedFontLst>
    <p:embeddedFont>
      <p:font typeface="Ubuntu Mono" panose="020B0509030602030204" pitchFamily="49" charset="0"/>
      <p:regular r:id="rId12"/>
      <p:bold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80"/>
    <a:srgbClr val="012456"/>
    <a:srgbClr val="17175D"/>
    <a:srgbClr val="23238D"/>
    <a:srgbClr val="12124A"/>
    <a:srgbClr val="011F51"/>
    <a:srgbClr val="C8E8F7"/>
    <a:srgbClr val="82CEE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57282" autoAdjust="0"/>
  </p:normalViewPr>
  <p:slideViewPr>
    <p:cSldViewPr>
      <p:cViewPr varScale="1">
        <p:scale>
          <a:sx n="114" d="100"/>
          <a:sy n="114" d="100"/>
        </p:scale>
        <p:origin x="148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>
                <a:latin typeface="Ubuntu Mono" panose="020B0509030602030204" pitchFamily="49" charset="0"/>
              </a:rPr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 dirty="0">
              <a:latin typeface="Ubuntu Mono" panose="020B0509030602030204" pitchFamily="49" charset="0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>
                <a:latin typeface="Ubuntu Mono" panose="020B0509030602030204" pitchFamily="49" charset="0"/>
              </a:rPr>
              <a:pPr>
                <a:defRPr/>
              </a:pPr>
              <a:t>‹Nr.›</a:t>
            </a:fld>
            <a:endParaRPr lang="de-DE" dirty="0">
              <a:latin typeface="Ubuntu Mono" panose="020B0509030602030204" pitchFamily="49" charset="0"/>
            </a:endParaRPr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Ubuntu Mono" panose="020B0509030602030204" pitchFamily="49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Ubuntu Mono" panose="020B0509030602030204" pitchFamily="49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Ubuntu Mono" panose="020B0509030602030204" pitchFamily="49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Ubuntu Mono" panose="020B0509030602030204" pitchFamily="49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Ubuntu Mono" panose="020B0509030602030204" pitchFamily="4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Ubuntu Mono" panose="020B0509030602030204" pitchFamily="49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Ubuntu Mono" panose="020B0509030602030204" pitchFamily="49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Ubuntu Mono" panose="020B0509030602030204" pitchFamily="49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Ubuntu Mono" panose="020B0509030602030204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340768"/>
            <a:ext cx="7772400" cy="1002037"/>
          </a:xfrm>
          <a:prstGeom prst="rect">
            <a:avLst/>
          </a:prstGeo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defRPr lang="de-DE" sz="34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237312"/>
            <a:ext cx="7781527" cy="420069"/>
          </a:xfrm>
        </p:spPr>
        <p:txBody>
          <a:bodyPr anchor="t"/>
          <a:lstStyle>
            <a:lvl1pPr marL="0" indent="0" algn="l">
              <a:buNone/>
              <a:defRPr sz="2000" i="0">
                <a:effectLst/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1943844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lang="de-DE" sz="28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Ubuntu Mono" panose="020B0509030602030204" pitchFamily="49" charset="0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5"/>
            <a:ext cx="7772400" cy="1362075"/>
          </a:xfrm>
          <a:prstGeom prst="rect">
            <a:avLst/>
          </a:prstGeo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lang="de-DE" sz="3600" b="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Ubuntu Mono" panose="020B0509030602030204" pitchFamily="49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2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4896544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04664"/>
            <a:ext cx="9144000" cy="936104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2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628800"/>
            <a:ext cx="4248472" cy="4896544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9" y="1628800"/>
            <a:ext cx="4248472" cy="4896544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404664"/>
            <a:ext cx="9144000" cy="936104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2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628800"/>
            <a:ext cx="8640960" cy="2448272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448272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404664"/>
            <a:ext cx="9144000" cy="936104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2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0" y="404664"/>
            <a:ext cx="9144000" cy="936104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2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8892480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1" y="4221089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" y="1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 sz="2800" dirty="0">
              <a:latin typeface="Ubuntu Mono" panose="020B0509030602030204" pitchFamily="49" charset="0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 dirty="0">
              <a:solidFill>
                <a:schemeClr val="tx1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 dirty="0">
              <a:solidFill>
                <a:schemeClr val="tx1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4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323528" y="34915"/>
            <a:ext cx="2304256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de-DE" sz="1050" b="0" cap="none" spc="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Mono" panose="020B0509030602030204"/>
              </a:rPr>
              <a:t>PowerShell</a:t>
            </a:r>
            <a:r>
              <a:rPr lang="de-DE" sz="105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Mono" panose="020B0509030602030204"/>
              </a:rPr>
              <a:t> </a:t>
            </a:r>
            <a:r>
              <a:rPr lang="de-DE" sz="1050" b="0" cap="none" spc="0" dirty="0" err="1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Mono" panose="020B0509030602030204"/>
              </a:rPr>
              <a:t>Saturday</a:t>
            </a:r>
            <a:r>
              <a:rPr lang="de-DE" sz="1050" b="0" cap="none" spc="0" dirty="0" smtClean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 Mono" panose="020B0509030602030204"/>
              </a:rPr>
              <a:t> - PSUGH</a:t>
            </a:r>
            <a:endParaRPr lang="de-DE" sz="1050" b="0" cap="none" spc="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 Mono" panose="020B0509030602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3" r:id="rId3"/>
    <p:sldLayoutId id="2147483801" r:id="rId4"/>
    <p:sldLayoutId id="2147483808" r:id="rId5"/>
    <p:sldLayoutId id="2147483799" r:id="rId6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84403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4" y="6093298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lorconsole.de/PS_Windows/de/New-WSManInstance.htm" TargetMode="External"/><Relationship Id="rId13" Type="http://schemas.openxmlformats.org/officeDocument/2006/relationships/hyperlink" Target="http://www.colorconsole.de/PS_Windows/de/Test-WSMan.htm" TargetMode="External"/><Relationship Id="rId3" Type="http://schemas.openxmlformats.org/officeDocument/2006/relationships/hyperlink" Target="http://www.colorconsole.de/PS_Windows/de/Disconnect-WSMan.htm" TargetMode="External"/><Relationship Id="rId7" Type="http://schemas.openxmlformats.org/officeDocument/2006/relationships/hyperlink" Target="http://www.colorconsole.de/PS_Windows/de/Invoke-WSManAction.htm" TargetMode="External"/><Relationship Id="rId12" Type="http://schemas.openxmlformats.org/officeDocument/2006/relationships/hyperlink" Target="http://www.colorconsole.de/PS_Windows/de/Set-WSManQuickConfig.htm" TargetMode="External"/><Relationship Id="rId2" Type="http://schemas.openxmlformats.org/officeDocument/2006/relationships/hyperlink" Target="http://www.colorconsole.de/PS_Windows/de/Connect-WSMan.ht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lorconsole.de/PS_Windows/de/Get-WSManInstance.htm" TargetMode="External"/><Relationship Id="rId11" Type="http://schemas.openxmlformats.org/officeDocument/2006/relationships/hyperlink" Target="http://www.colorconsole.de/PS_Windows/de/Set-WSManInstance.htm" TargetMode="External"/><Relationship Id="rId5" Type="http://schemas.openxmlformats.org/officeDocument/2006/relationships/hyperlink" Target="http://www.colorconsole.de/PS_Windows/de/Get-WSManCredSSP.htm" TargetMode="External"/><Relationship Id="rId10" Type="http://schemas.openxmlformats.org/officeDocument/2006/relationships/hyperlink" Target="http://www.colorconsole.de/PS_Windows/de/Remove-WSManInstance.htm" TargetMode="External"/><Relationship Id="rId4" Type="http://schemas.openxmlformats.org/officeDocument/2006/relationships/hyperlink" Target="http://www.colorconsole.de/PS_Windows/de/Enable-WSManCredSSP.htm" TargetMode="External"/><Relationship Id="rId9" Type="http://schemas.openxmlformats.org/officeDocument/2006/relationships/hyperlink" Target="http://www.colorconsole.de/PS_Windows/de/New-WSManSessionOption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Using CredSSP</a:t>
            </a:r>
            <a:r>
              <a:rPr lang="en-US" b="1" dirty="0">
                <a:effectLst/>
              </a:rPr>
              <a:t> for </a:t>
            </a:r>
            <a:r>
              <a:rPr lang="en-US" b="1" dirty="0" smtClean="0">
                <a:effectLst/>
              </a:rPr>
              <a:t>PowerShell </a:t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remoting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21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Credential Security Support Provider (</a:t>
            </a:r>
            <a:r>
              <a:rPr lang="en-US" b="1" dirty="0" err="1">
                <a:effectLst/>
              </a:rPr>
              <a:t>CredSSP</a:t>
            </a:r>
            <a:r>
              <a:rPr lang="en-US" b="1" dirty="0">
                <a:effectLst/>
              </a:rPr>
              <a:t>) allows you to delegate user credentials across multiple remote </a:t>
            </a:r>
            <a:r>
              <a:rPr lang="en-US" b="1" dirty="0" smtClean="0">
                <a:effectLst/>
              </a:rPr>
              <a:t>computers.</a:t>
            </a:r>
          </a:p>
          <a:p>
            <a:r>
              <a:rPr lang="en-US" b="1" dirty="0">
                <a:effectLst/>
              </a:rPr>
              <a:t>Configuring </a:t>
            </a:r>
            <a:r>
              <a:rPr lang="en-US" b="1" dirty="0" err="1">
                <a:effectLst/>
              </a:rPr>
              <a:t>powershell</a:t>
            </a:r>
            <a:r>
              <a:rPr lang="en-US" b="1" dirty="0">
                <a:effectLst/>
              </a:rPr>
              <a:t> remoting with network access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Credential Security Support Provider (</a:t>
            </a:r>
            <a:r>
              <a:rPr lang="en-US" dirty="0" err="1"/>
              <a:t>CredSSP</a:t>
            </a:r>
            <a:r>
              <a:rPr lang="en-US" dirty="0"/>
              <a:t>) </a:t>
            </a:r>
            <a:endParaRPr lang="de-DE" dirty="0"/>
          </a:p>
        </p:txBody>
      </p:sp>
      <p:sp>
        <p:nvSpPr>
          <p:cNvPr id="15" name="Abgerundetes Rechteck 14"/>
          <p:cNvSpPr/>
          <p:nvPr/>
        </p:nvSpPr>
        <p:spPr>
          <a:xfrm>
            <a:off x="3923928" y="4897401"/>
            <a:ext cx="1080120" cy="864096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Host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1026829" y="4897401"/>
            <a:ext cx="1080120" cy="864096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6804248" y="4897401"/>
            <a:ext cx="1224136" cy="864096"/>
          </a:xfrm>
          <a:prstGeom prst="round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Fileshare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2422104" y="606171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smtClean="0">
                <a:effectLst/>
                <a:latin typeface="Calibri"/>
              </a:rPr>
              <a:t>DOM\User</a:t>
            </a:r>
            <a:endParaRPr lang="de-DE" sz="1800" dirty="0">
              <a:effectLst/>
              <a:latin typeface="Calibri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525590" y="4443867"/>
            <a:ext cx="18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>
                <a:effectLst/>
                <a:latin typeface="Calibri"/>
              </a:rPr>
              <a:t>Enable</a:t>
            </a:r>
            <a:r>
              <a:rPr lang="de-DE" sz="1800" dirty="0" smtClean="0">
                <a:effectLst/>
                <a:latin typeface="Calibri"/>
              </a:rPr>
              <a:t> </a:t>
            </a:r>
            <a:r>
              <a:rPr lang="de-DE" sz="1800" dirty="0" err="1" smtClean="0">
                <a:effectLst/>
                <a:latin typeface="Calibri"/>
              </a:rPr>
              <a:t>server</a:t>
            </a:r>
            <a:r>
              <a:rPr lang="de-DE" sz="1800" dirty="0" smtClean="0">
                <a:effectLst/>
                <a:latin typeface="Calibri"/>
              </a:rPr>
              <a:t> </a:t>
            </a:r>
            <a:r>
              <a:rPr lang="de-DE" sz="1800" dirty="0" err="1" smtClean="0">
                <a:effectLst/>
                <a:latin typeface="Calibri"/>
              </a:rPr>
              <a:t>role</a:t>
            </a:r>
            <a:endParaRPr lang="de-DE" sz="1800" dirty="0">
              <a:effectLst/>
              <a:latin typeface="Calibri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63148" y="4448051"/>
            <a:ext cx="180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 err="1" smtClean="0">
                <a:effectLst/>
                <a:latin typeface="Calibri"/>
              </a:rPr>
              <a:t>Enable</a:t>
            </a:r>
            <a:r>
              <a:rPr lang="de-DE" sz="1800" dirty="0" smtClean="0">
                <a:effectLst/>
                <a:latin typeface="Calibri"/>
              </a:rPr>
              <a:t> </a:t>
            </a:r>
            <a:r>
              <a:rPr lang="de-DE" sz="1800" dirty="0" err="1" smtClean="0">
                <a:effectLst/>
                <a:latin typeface="Calibri"/>
              </a:rPr>
              <a:t>client</a:t>
            </a:r>
            <a:r>
              <a:rPr lang="de-DE" sz="1800" dirty="0" smtClean="0">
                <a:effectLst/>
                <a:latin typeface="Calibri"/>
              </a:rPr>
              <a:t> </a:t>
            </a:r>
            <a:r>
              <a:rPr lang="de-DE" sz="1800" dirty="0" err="1" smtClean="0">
                <a:effectLst/>
                <a:latin typeface="Calibri"/>
              </a:rPr>
              <a:t>role</a:t>
            </a:r>
            <a:endParaRPr lang="de-DE" sz="1800" dirty="0">
              <a:effectLst/>
              <a:latin typeface="Calibri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536833" y="6074132"/>
            <a:ext cx="142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dirty="0" err="1" smtClean="0">
                <a:effectLst/>
                <a:latin typeface="Calibri"/>
              </a:rPr>
              <a:t>Delegating</a:t>
            </a:r>
            <a:r>
              <a:rPr lang="de-DE" sz="1400" dirty="0" smtClean="0">
                <a:effectLst/>
                <a:latin typeface="Calibri"/>
              </a:rPr>
              <a:t> </a:t>
            </a:r>
            <a:r>
              <a:rPr lang="de-DE" sz="1400" dirty="0" err="1" smtClean="0">
                <a:effectLst/>
                <a:latin typeface="Calibri"/>
              </a:rPr>
              <a:t>Fresh</a:t>
            </a:r>
            <a:r>
              <a:rPr lang="de-DE" sz="1400" dirty="0" smtClean="0">
                <a:effectLst/>
                <a:latin typeface="Calibri"/>
              </a:rPr>
              <a:t> </a:t>
            </a:r>
            <a:r>
              <a:rPr lang="de-DE" sz="1400" dirty="0" err="1" smtClean="0">
                <a:effectLst/>
                <a:latin typeface="Calibri"/>
              </a:rPr>
              <a:t>Credentials</a:t>
            </a:r>
            <a:r>
              <a:rPr lang="de-DE" sz="1400" dirty="0" smtClean="0">
                <a:effectLst/>
                <a:latin typeface="Calibri"/>
              </a:rPr>
              <a:t> </a:t>
            </a:r>
            <a:endParaRPr lang="de-DE" sz="1400" dirty="0">
              <a:effectLst/>
              <a:latin typeface="Calibri"/>
            </a:endParaRPr>
          </a:p>
        </p:txBody>
      </p:sp>
      <p:cxnSp>
        <p:nvCxnSpPr>
          <p:cNvPr id="22" name="Gekrümmte Verbindung 21"/>
          <p:cNvCxnSpPr>
            <a:stCxn id="16" idx="2"/>
            <a:endCxn id="15" idx="2"/>
          </p:cNvCxnSpPr>
          <p:nvPr/>
        </p:nvCxnSpPr>
        <p:spPr>
          <a:xfrm rot="16200000" flipH="1">
            <a:off x="3015438" y="4312947"/>
            <a:ext cx="12700" cy="2897099"/>
          </a:xfrm>
          <a:prstGeom prst="curvedConnector3">
            <a:avLst>
              <a:gd name="adj1" fmla="val 1800000"/>
            </a:avLst>
          </a:prstGeom>
          <a:noFill/>
          <a:ln w="38100" cap="flat" cmpd="sng" algn="ctr">
            <a:solidFill>
              <a:srgbClr val="9BBB59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Gekrümmte Verbindung 22"/>
          <p:cNvCxnSpPr/>
          <p:nvPr/>
        </p:nvCxnSpPr>
        <p:spPr>
          <a:xfrm rot="16200000" flipH="1">
            <a:off x="6009267" y="4345216"/>
            <a:ext cx="12700" cy="2897099"/>
          </a:xfrm>
          <a:prstGeom prst="curvedConnector3">
            <a:avLst>
              <a:gd name="adj1" fmla="val 1800000"/>
            </a:avLst>
          </a:prstGeom>
          <a:noFill/>
          <a:ln w="25400" cap="flat" cmpd="sng" algn="ctr">
            <a:solidFill>
              <a:srgbClr val="F79646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24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computer that the </a:t>
            </a:r>
            <a:r>
              <a:rPr lang="en-US" dirty="0" smtClean="0"/>
              <a:t>PowerShell </a:t>
            </a:r>
            <a:r>
              <a:rPr lang="en-US" dirty="0"/>
              <a:t>session will connect </a:t>
            </a:r>
            <a:r>
              <a:rPr lang="en-US" b="1" dirty="0" smtClean="0"/>
              <a:t>to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1. </a:t>
            </a:r>
            <a:r>
              <a:rPr lang="en-US" b="1" dirty="0">
                <a:effectLst/>
              </a:rPr>
              <a:t>Enable </a:t>
            </a:r>
            <a:r>
              <a:rPr lang="en-US" b="1" dirty="0" smtClean="0">
                <a:effectLst/>
              </a:rPr>
              <a:t>PowerShell </a:t>
            </a:r>
            <a:r>
              <a:rPr lang="en-US" b="1" dirty="0">
                <a:effectLst/>
              </a:rPr>
              <a:t>remoting on the host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2. </a:t>
            </a:r>
            <a:r>
              <a:rPr lang="en-US" b="1" dirty="0">
                <a:effectLst/>
              </a:rPr>
              <a:t>Allow the host to respond incoming </a:t>
            </a:r>
            <a:r>
              <a:rPr lang="en-US" b="1" dirty="0" err="1">
                <a:effectLst/>
              </a:rPr>
              <a:t>CredSSP</a:t>
            </a:r>
            <a:r>
              <a:rPr lang="en-US" b="1" dirty="0">
                <a:effectLst/>
              </a:rPr>
              <a:t> connections</a:t>
            </a: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</a:t>
            </a:r>
            <a:r>
              <a:rPr lang="en-US" dirty="0" smtClean="0"/>
              <a:t>PowerShell </a:t>
            </a:r>
            <a:r>
              <a:rPr lang="en-US" dirty="0"/>
              <a:t>remoting on the host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1560" y="3978531"/>
            <a:ext cx="7920880" cy="341099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Enter-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PSSession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host-name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1560" y="5877272"/>
            <a:ext cx="7920880" cy="341099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Enable-WSManCredSSP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Server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2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client (the computer the remote session connects </a:t>
            </a:r>
            <a:r>
              <a:rPr lang="en-US" b="1" dirty="0">
                <a:effectLst/>
              </a:rPr>
              <a:t>from</a:t>
            </a:r>
            <a:r>
              <a:rPr lang="en-US" dirty="0">
                <a:effectLst/>
              </a:rPr>
              <a:t>) has to be configured to trust one of more hosts to forward credentials to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1. </a:t>
            </a:r>
            <a:r>
              <a:rPr lang="en-US" b="1" dirty="0">
                <a:effectLst/>
              </a:rPr>
              <a:t>Allow the client to delegate credentials to the host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the client to delegate credentials to the host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1559" y="4653136"/>
            <a:ext cx="7920881" cy="144909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Enable-WSManCredSSP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Client -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DelegateComputer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host-name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800" i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or</a:t>
            </a:r>
            <a:endParaRPr kumimoji="0" lang="de-DE" altLang="de-DE" sz="1800" b="0" i="1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eaLnBrk="0" hangingPunct="0"/>
            <a:r>
              <a:rPr lang="de-DE" altLang="de-DE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Enable-WSManCredSSP</a:t>
            </a:r>
            <a:r>
              <a:rPr lang="de-DE" altLang="de-DE" sz="18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altLang="de-DE" sz="1800" dirty="0" smtClean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de-DE" altLang="de-DE" sz="1800" dirty="0" err="1" smtClean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de-DE" altLang="de-DE" sz="1800" dirty="0" smtClean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Client </a:t>
            </a:r>
            <a:r>
              <a:rPr lang="de-DE" altLang="de-DE" sz="18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altLang="de-DE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DelegateComputer</a:t>
            </a:r>
            <a:r>
              <a:rPr lang="de-DE" altLang="de-DE" sz="18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altLang="de-DE" sz="1800" i="1" dirty="0" smtClean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*.</a:t>
            </a:r>
            <a:r>
              <a:rPr lang="de-DE" altLang="de-DE" sz="1800" i="1" dirty="0" err="1" smtClean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domian</a:t>
            </a:r>
            <a:endParaRPr lang="de-DE" altLang="de-DE" sz="1800" i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 </a:t>
            </a:r>
            <a:r>
              <a:rPr lang="en-US" dirty="0"/>
              <a:t>up a session </a:t>
            </a:r>
            <a:r>
              <a:rPr lang="en-US" dirty="0" smtClean="0"/>
              <a:t>specifying </a:t>
            </a:r>
            <a:r>
              <a:rPr lang="en-US" dirty="0"/>
              <a:t>the authentication type and supply credentials: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session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1560" y="3894641"/>
            <a:ext cx="7920880" cy="1172096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-Command -Authentication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CredSSP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ComputerName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host-name</a:t>
            </a:r>
            <a:endParaRPr lang="de-DE" altLang="de-DE" sz="1800" i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ScriptBlock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“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Running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on $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env:ComputerName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”</a:t>
            </a:r>
            <a:b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8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 –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Credential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Get-Credential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user-name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1560" y="2916503"/>
            <a:ext cx="7920880" cy="61809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Enter-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PSSession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host-name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-Authentication 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CredSSP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Credential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Get-Credential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800" b="0" i="1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2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1700808"/>
            <a:ext cx="8640960" cy="489654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dirty="0" smtClean="0"/>
              <a:t>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r>
              <a:rPr lang="de-DE" dirty="0" smtClean="0"/>
              <a:t>: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r>
              <a:rPr lang="de-DE" dirty="0" smtClean="0"/>
              <a:t>On </a:t>
            </a:r>
            <a:r>
              <a:rPr lang="de-DE" dirty="0" err="1" smtClean="0"/>
              <a:t>the</a:t>
            </a:r>
            <a:r>
              <a:rPr lang="de-DE" dirty="0" smtClean="0"/>
              <a:t> host:</a:t>
            </a:r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Clean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11560" y="2564904"/>
            <a:ext cx="7920880" cy="341099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Disable-WSManCredSSP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Client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1560" y="4163044"/>
            <a:ext cx="7920880" cy="341099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Disable-WSManCredSSP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kumimoji="0" lang="de-DE" altLang="de-DE" sz="1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Server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4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>
                <a:hlinkClick r:id="rId2"/>
              </a:rPr>
              <a:t>Connect-</a:t>
            </a:r>
            <a:r>
              <a:rPr lang="de-DE" dirty="0" err="1">
                <a:hlinkClick r:id="rId2"/>
              </a:rPr>
              <a:t>WSMan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>
                <a:hlinkClick r:id="rId3"/>
              </a:rPr>
              <a:t>Disconnect-WSMan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>
                <a:hlinkClick r:id="rId4"/>
              </a:rPr>
              <a:t>Enable-WSManCredSSP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>
                <a:hlinkClick r:id="rId5"/>
              </a:rPr>
              <a:t>Get-WSManCredSSP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>
                <a:hlinkClick r:id="rId6"/>
              </a:rPr>
              <a:t>Get-WSManInstance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>
                <a:hlinkClick r:id="rId7"/>
              </a:rPr>
              <a:t>Invoke-WSManAction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8"/>
              </a:rPr>
              <a:t>New-</a:t>
            </a:r>
            <a:r>
              <a:rPr lang="de-DE" dirty="0" err="1">
                <a:hlinkClick r:id="rId8"/>
              </a:rPr>
              <a:t>WSManInstance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9"/>
              </a:rPr>
              <a:t>New-</a:t>
            </a:r>
            <a:r>
              <a:rPr lang="de-DE" dirty="0" err="1">
                <a:hlinkClick r:id="rId9"/>
              </a:rPr>
              <a:t>WSManSessionOption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10"/>
              </a:rPr>
              <a:t>Remove-</a:t>
            </a:r>
            <a:r>
              <a:rPr lang="de-DE" dirty="0" err="1">
                <a:hlinkClick r:id="rId10"/>
              </a:rPr>
              <a:t>WSManInstance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11"/>
              </a:rPr>
              <a:t>Set-</a:t>
            </a:r>
            <a:r>
              <a:rPr lang="de-DE" dirty="0" err="1">
                <a:hlinkClick r:id="rId11"/>
              </a:rPr>
              <a:t>WSManInstance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12"/>
              </a:rPr>
              <a:t>Set-</a:t>
            </a:r>
            <a:r>
              <a:rPr lang="de-DE" dirty="0" err="1">
                <a:hlinkClick r:id="rId12"/>
              </a:rPr>
              <a:t>WSManQuickConfig</a:t>
            </a:r>
            <a:r>
              <a:rPr lang="de-DE" dirty="0"/>
              <a:t> 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13"/>
              </a:rPr>
              <a:t>Test-</a:t>
            </a:r>
            <a:r>
              <a:rPr lang="de-DE" dirty="0" err="1">
                <a:hlinkClick r:id="rId13"/>
              </a:rPr>
              <a:t>WSMan</a:t>
            </a:r>
            <a:r>
              <a:rPr lang="de-DE" dirty="0"/>
              <a:t> 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0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05937985-F85D-44C0-B570-26C44CF19500}" vid="{88F5C8E3-6330-4B6C-8F8B-3A335C82DEF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ptx" id="{05937985-F85D-44C0-B570-26C44CF19500}" vid="{75FB5112-2EE6-4D85-9BB3-C4A6E53BB884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0</TotalTime>
  <Words>174</Words>
  <Application>Microsoft Office PowerPoint</Application>
  <PresentationFormat>Bildschirmpräsentation (4:3)</PresentationFormat>
  <Paragraphs>43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Arial</vt:lpstr>
      <vt:lpstr>Ubuntu Mono</vt:lpstr>
      <vt:lpstr>Tahoma</vt:lpstr>
      <vt:lpstr>Consolas</vt:lpstr>
      <vt:lpstr>Roboto</vt:lpstr>
      <vt:lpstr>Calibri</vt:lpstr>
      <vt:lpstr>Roboto Condensed</vt:lpstr>
      <vt:lpstr>www.IT-Visions.de</vt:lpstr>
      <vt:lpstr>Custom Design</vt:lpstr>
      <vt:lpstr>Using CredSSP for PowerShell  remoting</vt:lpstr>
      <vt:lpstr>Credential Security Support Provider (CredSSP) </vt:lpstr>
      <vt:lpstr>Enable PowerShell remoting on the host</vt:lpstr>
      <vt:lpstr>Allow the client to delegate credentials to the host</vt:lpstr>
      <vt:lpstr>Setting up a session</vt:lpstr>
      <vt:lpstr>Clean up environment</vt:lpstr>
      <vt:lpstr>Related commands</vt:lpstr>
    </vt:vector>
  </TitlesOfParts>
  <Manager>Chrissy LeMaire</Manager>
  <Company>netnerds.net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CredSSP for PowerShell  remoting</dc:title>
  <dc:subject>PowerShell Konferenz</dc:subject>
  <dc:creator>Marco Kleinert</dc:creator>
  <cp:keywords>PowerShell; SQL Server</cp:keywords>
  <dc:description>Chrissy LeMaire</dc:description>
  <cp:lastModifiedBy>Marco Kleinert</cp:lastModifiedBy>
  <cp:revision>9</cp:revision>
  <dcterms:created xsi:type="dcterms:W3CDTF">2017-08-28T17:41:16Z</dcterms:created>
  <dcterms:modified xsi:type="dcterms:W3CDTF">2017-08-28T18:28:14Z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